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383" r:id="rId3"/>
    <p:sldId id="352" r:id="rId4"/>
    <p:sldId id="353" r:id="rId5"/>
    <p:sldId id="355" r:id="rId6"/>
    <p:sldId id="354" r:id="rId7"/>
    <p:sldId id="356" r:id="rId8"/>
    <p:sldId id="357" r:id="rId9"/>
    <p:sldId id="358" r:id="rId10"/>
    <p:sldId id="359" r:id="rId11"/>
    <p:sldId id="360" r:id="rId12"/>
    <p:sldId id="361" r:id="rId13"/>
    <p:sldId id="365" r:id="rId14"/>
    <p:sldId id="366" r:id="rId15"/>
    <p:sldId id="362" r:id="rId16"/>
    <p:sldId id="363" r:id="rId17"/>
    <p:sldId id="364" r:id="rId18"/>
    <p:sldId id="367" r:id="rId19"/>
    <p:sldId id="368" r:id="rId20"/>
    <p:sldId id="370" r:id="rId21"/>
    <p:sldId id="369" r:id="rId22"/>
    <p:sldId id="371" r:id="rId23"/>
    <p:sldId id="374" r:id="rId24"/>
    <p:sldId id="372" r:id="rId25"/>
    <p:sldId id="375" r:id="rId26"/>
    <p:sldId id="373" r:id="rId27"/>
    <p:sldId id="376" r:id="rId28"/>
    <p:sldId id="377" r:id="rId29"/>
    <p:sldId id="378" r:id="rId30"/>
    <p:sldId id="379" r:id="rId31"/>
    <p:sldId id="380" r:id="rId32"/>
    <p:sldId id="381" r:id="rId33"/>
    <p:sldId id="382" r:id="rId34"/>
    <p:sldId id="384" r:id="rId35"/>
    <p:sldId id="385" r:id="rId36"/>
    <p:sldId id="386" r:id="rId37"/>
    <p:sldId id="387" r:id="rId38"/>
    <p:sldId id="388" r:id="rId39"/>
  </p:sldIdLst>
  <p:sldSz cx="12192000" cy="6858000"/>
  <p:notesSz cx="6858000" cy="91440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onsolas" panose="020B0609020204030204" pitchFamily="49" charset="0"/>
      <p:regular r:id="rId44"/>
      <p:bold r:id="rId45"/>
      <p:italic r:id="rId46"/>
      <p:boldItalic r:id="rId47"/>
    </p:embeddedFont>
    <p:embeddedFont>
      <p:font typeface="Inconsolata" pitchFamily="2" charset="0"/>
      <p:regular r:id="rId48"/>
    </p:embeddedFont>
    <p:embeddedFont>
      <p:font typeface="TH Sarabun New" panose="020B0500040200020003" pitchFamily="34" charset="-34"/>
      <p:regular r:id="rId49"/>
      <p:bold r:id="rId50"/>
      <p:italic r:id="rId51"/>
      <p:boldItalic r:id="rId5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3D9E53-4820-4A6D-B844-0A063FE2AFBB}">
          <p14:sldIdLst>
            <p14:sldId id="256"/>
            <p14:sldId id="383"/>
            <p14:sldId id="352"/>
            <p14:sldId id="353"/>
            <p14:sldId id="355"/>
            <p14:sldId id="354"/>
            <p14:sldId id="356"/>
            <p14:sldId id="357"/>
            <p14:sldId id="358"/>
            <p14:sldId id="359"/>
            <p14:sldId id="360"/>
            <p14:sldId id="361"/>
            <p14:sldId id="365"/>
            <p14:sldId id="366"/>
            <p14:sldId id="362"/>
            <p14:sldId id="363"/>
            <p14:sldId id="364"/>
            <p14:sldId id="367"/>
            <p14:sldId id="368"/>
            <p14:sldId id="370"/>
            <p14:sldId id="369"/>
            <p14:sldId id="371"/>
            <p14:sldId id="374"/>
            <p14:sldId id="372"/>
            <p14:sldId id="375"/>
            <p14:sldId id="373"/>
            <p14:sldId id="376"/>
            <p14:sldId id="377"/>
            <p14:sldId id="378"/>
            <p14:sldId id="379"/>
            <p14:sldId id="380"/>
            <p14:sldId id="381"/>
            <p14:sldId id="382"/>
            <p14:sldId id="384"/>
            <p14:sldId id="385"/>
            <p14:sldId id="386"/>
            <p14:sldId id="387"/>
            <p14:sldId id="3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60000"/>
    <a:srgbClr val="FF9999"/>
    <a:srgbClr val="FF9201"/>
    <a:srgbClr val="37FF01"/>
    <a:srgbClr val="000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6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presProps" Target="presProps.xml"/><Relationship Id="rId58" Type="http://schemas.openxmlformats.org/officeDocument/2006/relationships/customXml" Target="../customXml/item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59" Type="http://schemas.openxmlformats.org/officeDocument/2006/relationships/customXml" Target="../customXml/item3.xml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customXml" Target="../customXml/item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/Relationships>
</file>

<file path=ppt/media/image1.jp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5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6805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6903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0089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36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935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025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115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888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7290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9775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C0DC23-9D4B-444B-B3D0-42C092592B46}" type="datetimeFigureOut">
              <a:rPr lang="th-TH" smtClean="0"/>
              <a:t>14/02/66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0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4398-C9F6-EB2B-596A-E50977561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790879"/>
            <a:ext cx="9231410" cy="356300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OOP &amp; data struct</a:t>
            </a: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6. Utility </a:t>
            </a:r>
            <a:endParaRPr lang="th-TH" sz="6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BF36-4575-AE23-FB9B-D448A265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5174313"/>
            <a:ext cx="7132335" cy="72115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By Somsin Thongkrairat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7381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171B11E-DA20-5BD5-E47C-ED0D3162BFA0}"/>
              </a:ext>
            </a:extLst>
          </p:cNvPr>
          <p:cNvSpPr txBox="1"/>
          <p:nvPr/>
        </p:nvSpPr>
        <p:spPr>
          <a:xfrm>
            <a:off x="493202" y="280518"/>
            <a:ext cx="11205595" cy="1938992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sound(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name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"this sound number : 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EE6CE1-CA00-6731-43B7-225F4F2C31B6}"/>
              </a:ext>
            </a:extLst>
          </p:cNvPr>
          <p:cNvSpPr txBox="1"/>
          <p:nvPr/>
        </p:nvSpPr>
        <p:spPr>
          <a:xfrm>
            <a:off x="8735036" y="2360824"/>
            <a:ext cx="306827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Result :</a:t>
            </a:r>
            <a:endParaRPr lang="th-TH" sz="2800" dirty="0"/>
          </a:p>
          <a:p>
            <a:r>
              <a:rPr lang="th-TH" sz="2800" dirty="0"/>
              <a:t>0</a:t>
            </a:r>
          </a:p>
          <a:p>
            <a:r>
              <a:rPr lang="th-TH" sz="2800" dirty="0" err="1"/>
              <a:t>this</a:t>
            </a:r>
            <a:r>
              <a:rPr lang="th-TH" sz="2800" dirty="0"/>
              <a:t> </a:t>
            </a:r>
            <a:r>
              <a:rPr lang="th-TH" sz="2800" dirty="0" err="1"/>
              <a:t>sound</a:t>
            </a:r>
            <a:r>
              <a:rPr lang="th-TH" sz="2800" dirty="0"/>
              <a:t> </a:t>
            </a:r>
            <a:r>
              <a:rPr lang="th-TH" sz="2800" dirty="0" err="1"/>
              <a:t>number</a:t>
            </a:r>
            <a:r>
              <a:rPr lang="th-TH" sz="2800" dirty="0"/>
              <a:t> : 1</a:t>
            </a:r>
          </a:p>
          <a:p>
            <a:r>
              <a:rPr lang="th-TH" sz="2800" dirty="0" err="1"/>
              <a:t>this</a:t>
            </a:r>
            <a:r>
              <a:rPr lang="th-TH" sz="2800" dirty="0"/>
              <a:t> </a:t>
            </a:r>
            <a:r>
              <a:rPr lang="th-TH" sz="2800" dirty="0" err="1"/>
              <a:t>sound</a:t>
            </a:r>
            <a:r>
              <a:rPr lang="th-TH" sz="2800" dirty="0"/>
              <a:t> </a:t>
            </a:r>
            <a:r>
              <a:rPr lang="th-TH" sz="2800" dirty="0" err="1"/>
              <a:t>number</a:t>
            </a:r>
            <a:r>
              <a:rPr lang="th-TH" sz="2800" dirty="0"/>
              <a:t> : 2</a:t>
            </a:r>
          </a:p>
          <a:p>
            <a:r>
              <a:rPr lang="th-TH" sz="2800" dirty="0" err="1"/>
              <a:t>this</a:t>
            </a:r>
            <a:r>
              <a:rPr lang="th-TH" sz="2800" dirty="0"/>
              <a:t> </a:t>
            </a:r>
            <a:r>
              <a:rPr lang="th-TH" sz="2800" dirty="0" err="1"/>
              <a:t>sound</a:t>
            </a:r>
            <a:r>
              <a:rPr lang="th-TH" sz="2800" dirty="0"/>
              <a:t> </a:t>
            </a:r>
            <a:r>
              <a:rPr lang="th-TH" sz="2800" dirty="0" err="1"/>
              <a:t>number</a:t>
            </a:r>
            <a:r>
              <a:rPr lang="th-TH" sz="2800" dirty="0"/>
              <a:t> : 3</a:t>
            </a:r>
          </a:p>
          <a:p>
            <a:r>
              <a:rPr lang="th-TH" sz="2800" dirty="0" err="1"/>
              <a:t>this</a:t>
            </a:r>
            <a:r>
              <a:rPr lang="th-TH" sz="2800" dirty="0"/>
              <a:t> </a:t>
            </a:r>
            <a:r>
              <a:rPr lang="th-TH" sz="2800" dirty="0" err="1"/>
              <a:t>sound</a:t>
            </a:r>
            <a:r>
              <a:rPr lang="th-TH" sz="2800" dirty="0"/>
              <a:t> </a:t>
            </a:r>
            <a:r>
              <a:rPr lang="th-TH" sz="2800" dirty="0" err="1"/>
              <a:t>number</a:t>
            </a:r>
            <a:r>
              <a:rPr lang="th-TH" sz="2800" dirty="0"/>
              <a:t> : 4</a:t>
            </a:r>
          </a:p>
          <a:p>
            <a:r>
              <a:rPr lang="th-TH" sz="2800" dirty="0" err="1"/>
              <a:t>this</a:t>
            </a:r>
            <a:r>
              <a:rPr lang="th-TH" sz="2800" dirty="0"/>
              <a:t> </a:t>
            </a:r>
            <a:r>
              <a:rPr lang="th-TH" sz="2800" dirty="0" err="1"/>
              <a:t>sound</a:t>
            </a:r>
            <a:r>
              <a:rPr lang="th-TH" sz="2800" dirty="0"/>
              <a:t> </a:t>
            </a:r>
            <a:r>
              <a:rPr lang="th-TH" sz="2800" dirty="0" err="1"/>
              <a:t>number</a:t>
            </a:r>
            <a:r>
              <a:rPr lang="th-TH" sz="2800" dirty="0"/>
              <a:t> : 5</a:t>
            </a:r>
          </a:p>
          <a:p>
            <a:r>
              <a:rPr lang="th-TH" sz="2800" dirty="0" err="1"/>
              <a:t>this</a:t>
            </a:r>
            <a:r>
              <a:rPr lang="th-TH" sz="2800" dirty="0"/>
              <a:t> </a:t>
            </a:r>
            <a:r>
              <a:rPr lang="th-TH" sz="2800" dirty="0" err="1"/>
              <a:t>sound</a:t>
            </a:r>
            <a:r>
              <a:rPr lang="th-TH" sz="2800" dirty="0"/>
              <a:t> </a:t>
            </a:r>
            <a:r>
              <a:rPr lang="th-TH" sz="2800" dirty="0" err="1"/>
              <a:t>number</a:t>
            </a:r>
            <a:r>
              <a:rPr lang="th-TH" sz="2800" dirty="0"/>
              <a:t> : 6</a:t>
            </a:r>
          </a:p>
          <a:p>
            <a:r>
              <a:rPr lang="th-TH" sz="2800" dirty="0"/>
              <a:t>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7BF629-D341-2F48-2FA2-E722B13846D7}"/>
              </a:ext>
            </a:extLst>
          </p:cNvPr>
          <p:cNvSpPr txBox="1"/>
          <p:nvPr/>
        </p:nvSpPr>
        <p:spPr>
          <a:xfrm>
            <a:off x="493202" y="3208653"/>
            <a:ext cx="7543451" cy="304698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s1(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Som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san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s2(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"Jai sang ma"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s3(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"s3"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s4(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"s4"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s5(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"s5"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s6(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"s6"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41C4D4-E7D8-7E40-3D28-7B13166EAE94}"/>
              </a:ext>
            </a:extLst>
          </p:cNvPr>
          <p:cNvSpPr txBox="1"/>
          <p:nvPr/>
        </p:nvSpPr>
        <p:spPr>
          <a:xfrm>
            <a:off x="493202" y="2637823"/>
            <a:ext cx="1088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Code :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3688931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7BD568A-AB2E-A95A-6BD5-E45BEFD30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warning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ED8972-968E-E36F-4BDD-62990F5D5E47}"/>
              </a:ext>
            </a:extLst>
          </p:cNvPr>
          <p:cNvSpPr txBox="1"/>
          <p:nvPr/>
        </p:nvSpPr>
        <p:spPr>
          <a:xfrm>
            <a:off x="872453" y="2038632"/>
            <a:ext cx="6191077" cy="4154984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s1(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Som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san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s2(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"Jai sang ma"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s3(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"s3"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s7(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"song yang bad"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s4(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"s4"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s5(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"s5"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s6(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"s6"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1AD7A-A28F-1624-25A5-C4769ED8F597}"/>
              </a:ext>
            </a:extLst>
          </p:cNvPr>
          <p:cNvSpPr txBox="1"/>
          <p:nvPr/>
        </p:nvSpPr>
        <p:spPr>
          <a:xfrm>
            <a:off x="8011486" y="1853967"/>
            <a:ext cx="292580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0</a:t>
            </a:r>
          </a:p>
          <a:p>
            <a:r>
              <a:rPr lang="en-US" sz="3200" dirty="0"/>
              <a:t>this sound number : 1</a:t>
            </a:r>
          </a:p>
          <a:p>
            <a:r>
              <a:rPr lang="en-US" sz="3200" dirty="0"/>
              <a:t>this sound number : 2</a:t>
            </a:r>
          </a:p>
          <a:p>
            <a:r>
              <a:rPr lang="en-US" sz="3200" dirty="0"/>
              <a:t>this sound number : 3</a:t>
            </a:r>
          </a:p>
          <a:p>
            <a:r>
              <a:rPr lang="en-US" sz="3200" dirty="0"/>
              <a:t>this sound number : 4</a:t>
            </a:r>
          </a:p>
          <a:p>
            <a:r>
              <a:rPr lang="en-US" sz="3200" dirty="0"/>
              <a:t>this sound number : 5</a:t>
            </a:r>
          </a:p>
          <a:p>
            <a:r>
              <a:rPr lang="en-US" sz="3200" dirty="0"/>
              <a:t>this sound number : 6</a:t>
            </a:r>
          </a:p>
          <a:p>
            <a:r>
              <a:rPr lang="en-US" sz="3200" dirty="0"/>
              <a:t>this sound number : 7</a:t>
            </a:r>
          </a:p>
          <a:p>
            <a:r>
              <a:rPr lang="en-US" sz="3200" dirty="0"/>
              <a:t>7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2671928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4260F9-74E2-C8E5-645D-61FD966DA1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9900" dirty="0"/>
              <a:t>Quiz</a:t>
            </a:r>
            <a:endParaRPr lang="th-TH" sz="199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8EBDF2-B687-2143-6CDC-CE334EF957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solve it?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668019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8E008-6441-762C-9F13-19C0F8BE411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50831" y="233265"/>
            <a:ext cx="10058400" cy="803664"/>
          </a:xfrm>
        </p:spPr>
        <p:txBody>
          <a:bodyPr/>
          <a:lstStyle/>
          <a:p>
            <a:r>
              <a:rPr lang="en-US" dirty="0"/>
              <a:t>Play method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0BDDCD-48FF-EECF-7173-302B5455916C}"/>
              </a:ext>
            </a:extLst>
          </p:cNvPr>
          <p:cNvSpPr txBox="1"/>
          <p:nvPr/>
        </p:nvSpPr>
        <p:spPr>
          <a:xfrm>
            <a:off x="250831" y="1341360"/>
            <a:ext cx="11690338" cy="4832092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play(){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is_playing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is still playing 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       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is_playing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"playing 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694012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FBC9-8A42-E5BE-A903-43A81225A4B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6767" y="289249"/>
            <a:ext cx="10058400" cy="868978"/>
          </a:xfrm>
        </p:spPr>
        <p:txBody>
          <a:bodyPr/>
          <a:lstStyle/>
          <a:p>
            <a:r>
              <a:rPr lang="en-US" dirty="0"/>
              <a:t>Stop method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7D4845-4E74-B66B-F4BA-9A23AC9CD012}"/>
              </a:ext>
            </a:extLst>
          </p:cNvPr>
          <p:cNvSpPr txBox="1"/>
          <p:nvPr/>
        </p:nvSpPr>
        <p:spPr>
          <a:xfrm>
            <a:off x="969487" y="1838448"/>
            <a:ext cx="10253025" cy="3416320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stop(){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is_playing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is not playing 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is_playing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--;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3061395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0814B-3CF3-E37B-5DD1-277746977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  <a:endParaRPr lang="th-TH" dirty="0"/>
          </a:p>
        </p:txBody>
      </p:sp>
      <p:pic>
        <p:nvPicPr>
          <p:cNvPr id="1028" name="Picture 4" descr="Yamaha MG06X | 4-channel Analog Mixer">
            <a:extLst>
              <a:ext uri="{FF2B5EF4-FFF2-40B4-BE49-F238E27FC236}">
                <a16:creationId xmlns:a16="http://schemas.microsoft.com/office/drawing/2014/main" id="{75EFE299-15CE-7D97-BFF9-D91DCF519F1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688" y="1972098"/>
            <a:ext cx="3025089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F259E3-1F3B-985C-0ACE-FEF6263E6F89}"/>
              </a:ext>
            </a:extLst>
          </p:cNvPr>
          <p:cNvSpPr txBox="1"/>
          <p:nvPr/>
        </p:nvSpPr>
        <p:spPr>
          <a:xfrm>
            <a:off x="5034354" y="1972098"/>
            <a:ext cx="676056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Sound mixer</a:t>
            </a:r>
          </a:p>
          <a:p>
            <a:pPr marL="571500" indent="-571500">
              <a:buFontTx/>
              <a:buChar char="-"/>
            </a:pPr>
            <a:r>
              <a:rPr lang="en-US" sz="4400" dirty="0"/>
              <a:t>Can play only 4 sound at a time</a:t>
            </a:r>
          </a:p>
          <a:p>
            <a:pPr marL="571500" indent="-571500">
              <a:buFontTx/>
              <a:buChar char="-"/>
            </a:pPr>
            <a:r>
              <a:rPr lang="th-TH" sz="4400" dirty="0"/>
              <a:t>สามารถเล่นได้แค่ </a:t>
            </a:r>
            <a:r>
              <a:rPr lang="en-US" sz="4400" dirty="0"/>
              <a:t>4 </a:t>
            </a:r>
            <a:r>
              <a:rPr lang="th-TH" sz="4400" dirty="0"/>
              <a:t>เสียงในหนึ่งๆ เวลา</a:t>
            </a:r>
          </a:p>
        </p:txBody>
      </p:sp>
    </p:spTree>
    <p:extLst>
      <p:ext uri="{BB962C8B-B14F-4D97-AF65-F5344CB8AC3E}">
        <p14:creationId xmlns:p14="http://schemas.microsoft.com/office/powerpoint/2010/main" val="1042870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C69C4-41AA-EAAA-BEEB-EFD30A78A1A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73225" y="237331"/>
            <a:ext cx="10058400" cy="865188"/>
          </a:xfrm>
        </p:spPr>
        <p:txBody>
          <a:bodyPr>
            <a:normAutofit/>
          </a:bodyPr>
          <a:lstStyle/>
          <a:p>
            <a:r>
              <a:rPr lang="en-US" sz="5400" dirty="0"/>
              <a:t>Solution</a:t>
            </a:r>
            <a:endParaRPr lang="th-TH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FFB07-3FB4-B38F-AD37-9A1BC653A37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62474" y="1463969"/>
            <a:ext cx="10440955" cy="5156700"/>
          </a:xfrm>
        </p:spPr>
        <p:txBody>
          <a:bodyPr>
            <a:normAutofit/>
          </a:bodyPr>
          <a:lstStyle/>
          <a:p>
            <a:r>
              <a:rPr lang="en-US" sz="4400" dirty="0"/>
              <a:t>- create global variable and count (non - OOP)</a:t>
            </a:r>
          </a:p>
          <a:p>
            <a:r>
              <a:rPr lang="en-US" sz="4400" dirty="0"/>
              <a:t>- using data struct such as queue stack (not elegant!)</a:t>
            </a:r>
          </a:p>
          <a:p>
            <a:r>
              <a:rPr lang="en-US" sz="4400" dirty="0"/>
              <a:t>- using static variable to count playing sound (very elegant!)</a:t>
            </a:r>
          </a:p>
          <a:p>
            <a:r>
              <a:rPr lang="en-US" sz="4400" dirty="0"/>
              <a:t>- </a:t>
            </a:r>
            <a:r>
              <a:rPr lang="th-TH" sz="4400" dirty="0"/>
              <a:t>สร้างตัวแปร </a:t>
            </a:r>
            <a:r>
              <a:rPr lang="en-US" sz="4400" dirty="0"/>
              <a:t>global </a:t>
            </a:r>
            <a:r>
              <a:rPr lang="th-TH" sz="4400" dirty="0"/>
              <a:t>เพื่อนับ </a:t>
            </a:r>
            <a:r>
              <a:rPr lang="en-US" sz="4400" dirty="0"/>
              <a:t>(non - OOP)</a:t>
            </a:r>
          </a:p>
          <a:p>
            <a:r>
              <a:rPr lang="en-US" sz="4400" dirty="0"/>
              <a:t>- </a:t>
            </a:r>
            <a:r>
              <a:rPr lang="th-TH" sz="4400" dirty="0"/>
              <a:t>ใช้ </a:t>
            </a:r>
            <a:r>
              <a:rPr lang="en-US" sz="4400" dirty="0"/>
              <a:t>data struct </a:t>
            </a:r>
            <a:r>
              <a:rPr lang="th-TH" sz="4400" dirty="0"/>
              <a:t>เช่น คิว หรือ </a:t>
            </a:r>
            <a:r>
              <a:rPr lang="en-US" sz="4400" dirty="0"/>
              <a:t>stack (not elegant!)</a:t>
            </a:r>
          </a:p>
          <a:p>
            <a:r>
              <a:rPr lang="en-US" sz="4400" dirty="0"/>
              <a:t>- </a:t>
            </a:r>
            <a:r>
              <a:rPr lang="th-TH" sz="4400" dirty="0"/>
              <a:t>ใช้ตัวแปร </a:t>
            </a:r>
            <a:r>
              <a:rPr lang="en-US" sz="4400" dirty="0"/>
              <a:t>static </a:t>
            </a:r>
            <a:r>
              <a:rPr lang="th-TH" sz="4400" dirty="0"/>
              <a:t>เพื่อนับจำนวนของเพลงที่เล่น </a:t>
            </a:r>
            <a:r>
              <a:rPr lang="en-US" sz="4400" dirty="0"/>
              <a:t>(very elegant!)</a:t>
            </a:r>
          </a:p>
          <a:p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1578827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8459AF-4583-8B0C-4E83-AE5EFBF14B9E}"/>
              </a:ext>
            </a:extLst>
          </p:cNvPr>
          <p:cNvSpPr txBox="1"/>
          <p:nvPr/>
        </p:nvSpPr>
        <p:spPr>
          <a:xfrm>
            <a:off x="446713" y="341257"/>
            <a:ext cx="8059723" cy="2677656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en-US" sz="2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init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en-US" sz="2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init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playing_limit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en-US" sz="2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init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main(){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C18DB0F-AD02-677D-C1F4-41AC6CE9990D}"/>
              </a:ext>
            </a:extLst>
          </p:cNvPr>
          <p:cNvCxnSpPr/>
          <p:nvPr/>
        </p:nvCxnSpPr>
        <p:spPr>
          <a:xfrm flipH="1">
            <a:off x="5436066" y="1342239"/>
            <a:ext cx="3473042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B1CB482-3C53-56C6-1937-0A4EB98C1757}"/>
              </a:ext>
            </a:extLst>
          </p:cNvPr>
          <p:cNvSpPr txBox="1"/>
          <p:nvPr/>
        </p:nvSpPr>
        <p:spPr>
          <a:xfrm>
            <a:off x="9144001" y="988296"/>
            <a:ext cx="15568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Set limit</a:t>
            </a:r>
            <a:endParaRPr lang="th-TH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817147-C43C-92F9-394B-6F09316AB82D}"/>
              </a:ext>
            </a:extLst>
          </p:cNvPr>
          <p:cNvSpPr txBox="1"/>
          <p:nvPr/>
        </p:nvSpPr>
        <p:spPr>
          <a:xfrm>
            <a:off x="237775" y="4530876"/>
            <a:ext cx="11716450" cy="133882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playing_count</a:t>
            </a:r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2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playing_limit</a:t>
            </a:r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7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"playlist is full, can't play "</a:t>
            </a:r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7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 </a:t>
            </a:r>
            <a:r>
              <a:rPr lang="en-US" sz="27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AFDAB2-05E2-99C9-0B4A-94E5D382DA6F}"/>
              </a:ext>
            </a:extLst>
          </p:cNvPr>
          <p:cNvSpPr txBox="1"/>
          <p:nvPr/>
        </p:nvSpPr>
        <p:spPr>
          <a:xfrm>
            <a:off x="137194" y="3839088"/>
            <a:ext cx="2085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Added to play</a:t>
            </a:r>
            <a:endParaRPr lang="th-TH" sz="3200" b="1" dirty="0"/>
          </a:p>
        </p:txBody>
      </p:sp>
    </p:spTree>
    <p:extLst>
      <p:ext uri="{BB962C8B-B14F-4D97-AF65-F5344CB8AC3E}">
        <p14:creationId xmlns:p14="http://schemas.microsoft.com/office/powerpoint/2010/main" val="993735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95B273-651A-B1D0-48A2-8116B64CE6A0}"/>
              </a:ext>
            </a:extLst>
          </p:cNvPr>
          <p:cNvSpPr txBox="1"/>
          <p:nvPr/>
        </p:nvSpPr>
        <p:spPr>
          <a:xfrm>
            <a:off x="226502" y="501933"/>
            <a:ext cx="11702643" cy="5632311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play(){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is_playing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is still playing 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playing_limit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"playlist is full, can't play 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is_playing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"playing 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1832897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10D2E8-C223-B728-FE19-36E183AB6D08}"/>
              </a:ext>
            </a:extLst>
          </p:cNvPr>
          <p:cNvSpPr txBox="1"/>
          <p:nvPr/>
        </p:nvSpPr>
        <p:spPr>
          <a:xfrm>
            <a:off x="1030098" y="548316"/>
            <a:ext cx="10131804" cy="5262979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s1.play();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playing </a:t>
            </a:r>
            <a:r>
              <a:rPr lang="en-US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Som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san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s2.play();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playing Jai sang ma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s3.play();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playing s3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s4.play();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playing s4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s5.play();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playlist is full, can't play s5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s6.play();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playlist is full, can't play s6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s1.stop(); 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s6.play();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playing s6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s1.stop();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en-US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Som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san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is not playing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s2.stop();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s2.stop();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Jai sang ma is not playing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3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523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pider Man Double |  GLOBAL VARIABLE; STATIC ATTRIBUTE | image tagged in spider man double | made w/ Imgflip meme maker">
            <a:extLst>
              <a:ext uri="{FF2B5EF4-FFF2-40B4-BE49-F238E27FC236}">
                <a16:creationId xmlns:a16="http://schemas.microsoft.com/office/drawing/2014/main" id="{3B39E3B1-B9BA-827E-5BEB-501FBB45F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800" y="1004843"/>
            <a:ext cx="9062622" cy="4557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2113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2E671-C226-3095-FB0A-B956AC0F62B7}"/>
              </a:ext>
            </a:extLst>
          </p:cNvPr>
          <p:cNvSpPr txBox="1"/>
          <p:nvPr/>
        </p:nvSpPr>
        <p:spPr>
          <a:xfrm>
            <a:off x="635886" y="2060642"/>
            <a:ext cx="10519794" cy="3785652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"total sound is : ["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"] now playing ["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</a:t>
            </a:r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playing_count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"]"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get_playing_count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playing_count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get_sound_count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D16E42-48EC-1831-2E36-4B6D23AB3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method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69BCED-30EF-5FE0-BD42-978C49A15986}"/>
              </a:ext>
            </a:extLst>
          </p:cNvPr>
          <p:cNvSpPr txBox="1"/>
          <p:nvPr/>
        </p:nvSpPr>
        <p:spPr>
          <a:xfrm>
            <a:off x="6096000" y="4437776"/>
            <a:ext cx="5538696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600" dirty="0"/>
              <a:t>And make static attribute as private !</a:t>
            </a:r>
          </a:p>
          <a:p>
            <a:r>
              <a:rPr lang="th-TH" sz="3600" dirty="0"/>
              <a:t>เปลี่ยน </a:t>
            </a:r>
            <a:r>
              <a:rPr lang="en-US" sz="3600" dirty="0"/>
              <a:t>static attribute </a:t>
            </a:r>
            <a:r>
              <a:rPr lang="th-TH" sz="3600" dirty="0"/>
              <a:t>ให้เป็น </a:t>
            </a:r>
            <a:r>
              <a:rPr lang="en-US" sz="3600" dirty="0"/>
              <a:t>private </a:t>
            </a:r>
            <a:r>
              <a:rPr lang="th-TH" sz="3600" dirty="0"/>
              <a:t>ได้</a:t>
            </a:r>
            <a:r>
              <a:rPr lang="en-US" sz="3600" dirty="0"/>
              <a:t>!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681073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6341-A333-F311-1AE8-2B577C306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member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C4D5D-9939-A601-18ED-45E7F9E93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207" y="1845734"/>
            <a:ext cx="11532637" cy="4023360"/>
          </a:xfrm>
        </p:spPr>
        <p:txBody>
          <a:bodyPr>
            <a:normAutofit/>
          </a:bodyPr>
          <a:lstStyle/>
          <a:p>
            <a:r>
              <a:rPr lang="en-US" sz="3600" dirty="0"/>
              <a:t>- can be both attribute or method and can modify as public or private</a:t>
            </a:r>
          </a:p>
          <a:p>
            <a:r>
              <a:rPr lang="en-US" sz="3600" dirty="0"/>
              <a:t>- the common component of whole class (like global variable or global function)</a:t>
            </a:r>
          </a:p>
          <a:p>
            <a:endParaRPr lang="en-US" sz="3600" dirty="0"/>
          </a:p>
          <a:p>
            <a:r>
              <a:rPr lang="en-US" sz="3600" dirty="0"/>
              <a:t>- </a:t>
            </a:r>
            <a:r>
              <a:rPr lang="th-TH" sz="3600" dirty="0"/>
              <a:t>สามารถมีได้ทั้ง </a:t>
            </a:r>
            <a:r>
              <a:rPr lang="en-US" sz="3600" dirty="0"/>
              <a:t>attribute </a:t>
            </a:r>
            <a:r>
              <a:rPr lang="th-TH" sz="3600" dirty="0"/>
              <a:t>และ </a:t>
            </a:r>
            <a:r>
              <a:rPr lang="en-US" sz="3600" dirty="0"/>
              <a:t>method </a:t>
            </a:r>
            <a:r>
              <a:rPr lang="th-TH" sz="3600" dirty="0"/>
              <a:t>และสามารถ </a:t>
            </a:r>
            <a:r>
              <a:rPr lang="en-US" sz="3600" dirty="0"/>
              <a:t>modify </a:t>
            </a:r>
            <a:r>
              <a:rPr lang="th-TH" sz="3600" dirty="0"/>
              <a:t>ให้เป็น </a:t>
            </a:r>
            <a:r>
              <a:rPr lang="en-US" sz="3600" dirty="0"/>
              <a:t>public </a:t>
            </a:r>
            <a:r>
              <a:rPr lang="th-TH" sz="3600" dirty="0"/>
              <a:t>หรือ </a:t>
            </a:r>
            <a:r>
              <a:rPr lang="en-US" sz="3600" dirty="0"/>
              <a:t>private</a:t>
            </a:r>
          </a:p>
          <a:p>
            <a:r>
              <a:rPr lang="en-US" sz="3600" dirty="0"/>
              <a:t>- </a:t>
            </a:r>
            <a:r>
              <a:rPr lang="th-TH" sz="3600" dirty="0"/>
              <a:t>เป็นส่วนประกอบที่ใช้ร่วมกันทั้ง </a:t>
            </a:r>
            <a:r>
              <a:rPr lang="en-US" sz="3600" dirty="0"/>
              <a:t>class (</a:t>
            </a:r>
            <a:r>
              <a:rPr lang="th-TH" sz="3600" dirty="0"/>
              <a:t>เหมือนตัวแปร </a:t>
            </a:r>
            <a:r>
              <a:rPr lang="en-US" sz="3600" dirty="0"/>
              <a:t>global </a:t>
            </a:r>
            <a:r>
              <a:rPr lang="th-TH" sz="3600" dirty="0"/>
              <a:t>และ </a:t>
            </a:r>
            <a:r>
              <a:rPr lang="en-US" sz="3600" dirty="0"/>
              <a:t>function)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29742488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15B26-D98B-084D-9B41-1682B24C3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Templates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DD9EE-A132-ACD0-1F3D-90E36331B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- allow to create function that can custom datatype inside a function</a:t>
            </a:r>
          </a:p>
          <a:p>
            <a:endParaRPr lang="en-US" sz="4800" dirty="0"/>
          </a:p>
          <a:p>
            <a:r>
              <a:rPr lang="en-US" sz="4800" dirty="0"/>
              <a:t>- </a:t>
            </a:r>
            <a:r>
              <a:rPr lang="th-TH" sz="4800" dirty="0"/>
              <a:t>สามารถสร้าง </a:t>
            </a:r>
            <a:r>
              <a:rPr lang="en-US" sz="4800" dirty="0"/>
              <a:t>function </a:t>
            </a:r>
            <a:r>
              <a:rPr lang="th-TH" sz="4800" dirty="0"/>
              <a:t>ที่กำหนดชนิดของข้อมูล </a:t>
            </a:r>
            <a:r>
              <a:rPr lang="en-US" sz="4800" dirty="0"/>
              <a:t>datatype </a:t>
            </a:r>
            <a:r>
              <a:rPr lang="th-TH" sz="4800" dirty="0"/>
              <a:t>ที่ใช้ใน </a:t>
            </a:r>
            <a:r>
              <a:rPr lang="en-US" sz="4800" dirty="0"/>
              <a:t>function </a:t>
            </a:r>
            <a:r>
              <a:rPr lang="th-TH" sz="4800" dirty="0"/>
              <a:t>ได้</a:t>
            </a:r>
          </a:p>
        </p:txBody>
      </p:sp>
    </p:spTree>
    <p:extLst>
      <p:ext uri="{BB962C8B-B14F-4D97-AF65-F5344CB8AC3E}">
        <p14:creationId xmlns:p14="http://schemas.microsoft.com/office/powerpoint/2010/main" val="13866585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90581-46C6-59C3-3BE9-D74FE0D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Syntax</a:t>
            </a:r>
            <a:endParaRPr lang="th-TH" sz="6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1E6D0A-E9B4-04EB-1C83-88094DB8FEA5}"/>
              </a:ext>
            </a:extLst>
          </p:cNvPr>
          <p:cNvSpPr txBox="1"/>
          <p:nvPr/>
        </p:nvSpPr>
        <p:spPr>
          <a:xfrm>
            <a:off x="519733" y="2511607"/>
            <a:ext cx="115993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dirty="0">
                <a:solidFill>
                  <a:srgbClr val="000000"/>
                </a:solidFill>
                <a:effectLst/>
                <a:latin typeface="Inconsolata" panose="020B0604020202020204" pitchFamily="2" charset="0"/>
              </a:rPr>
              <a:t>template &lt;class identifier,…&gt; 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Inconsolata" panose="020B0604020202020204" pitchFamily="2" charset="0"/>
              </a:rPr>
              <a:t>function_declaration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Inconsolata" panose="020B0604020202020204" pitchFamily="2" charset="0"/>
              </a:rPr>
              <a:t>;</a:t>
            </a:r>
          </a:p>
          <a:p>
            <a:br>
              <a:rPr lang="en-US" sz="3200" dirty="0"/>
            </a:br>
            <a:r>
              <a:rPr lang="en-US" sz="3200" b="0" i="0" dirty="0">
                <a:solidFill>
                  <a:srgbClr val="000000"/>
                </a:solidFill>
                <a:effectLst/>
                <a:latin typeface="Inconsolata" panose="020B0604020202020204" pitchFamily="2" charset="0"/>
              </a:rPr>
              <a:t>template &lt;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Inconsolata" panose="020B0604020202020204" pitchFamily="2" charset="0"/>
              </a:rPr>
              <a:t>typename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Inconsolata" panose="020B0604020202020204" pitchFamily="2" charset="0"/>
              </a:rPr>
              <a:t> identifier,…&gt; 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Inconsolata" panose="020B0604020202020204" pitchFamily="2" charset="0"/>
              </a:rPr>
              <a:t>function_declaration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Inconsolata" panose="020B0604020202020204" pitchFamily="2" charset="0"/>
              </a:rPr>
              <a:t>;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42507356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601FC-5C94-6EF8-E538-BB11516D7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our friend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09B716-663F-A276-A098-D1F7F498D2C2}"/>
              </a:ext>
            </a:extLst>
          </p:cNvPr>
          <p:cNvSpPr txBox="1"/>
          <p:nvPr/>
        </p:nvSpPr>
        <p:spPr>
          <a:xfrm>
            <a:off x="2808564" y="1890555"/>
            <a:ext cx="6440647" cy="4370427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multiply_int_int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=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multiply_int_float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=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multiply_float_int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=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200197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6BB17-4179-C84B-0D6E-CA547636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it into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C14A5A-3802-9E32-5ADF-3EEB7AE3DA77}"/>
              </a:ext>
            </a:extLst>
          </p:cNvPr>
          <p:cNvSpPr txBox="1"/>
          <p:nvPr/>
        </p:nvSpPr>
        <p:spPr>
          <a:xfrm>
            <a:off x="1550285" y="1921460"/>
            <a:ext cx="9152389" cy="1323439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myType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myType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multiple(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myType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myType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myType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=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9B5AD0-432D-B90E-61E1-0D5065F4CD2A}"/>
              </a:ext>
            </a:extLst>
          </p:cNvPr>
          <p:cNvSpPr txBox="1"/>
          <p:nvPr/>
        </p:nvSpPr>
        <p:spPr>
          <a:xfrm>
            <a:off x="522215" y="4028323"/>
            <a:ext cx="6094602" cy="2246769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    = multiple&lt;</a:t>
            </a:r>
            <a:r>
              <a:rPr lang="fr-FR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fr-FR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  = multiple&lt;</a:t>
            </a:r>
            <a:r>
              <a:rPr lang="fr-FR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fr-FR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= multiple&lt;</a:t>
            </a:r>
            <a:r>
              <a:rPr lang="fr-FR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fr-FR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cout </a:t>
            </a:r>
            <a:r>
              <a:rPr lang="fr-FR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cout </a:t>
            </a:r>
            <a:r>
              <a:rPr lang="fr-FR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cout </a:t>
            </a:r>
            <a:r>
              <a:rPr lang="fr-FR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</a:t>
            </a:r>
            <a:r>
              <a:rPr lang="fr-FR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8219CA-A370-2D30-44F3-A8A7B6C3A059}"/>
              </a:ext>
            </a:extLst>
          </p:cNvPr>
          <p:cNvSpPr txBox="1"/>
          <p:nvPr/>
        </p:nvSpPr>
        <p:spPr>
          <a:xfrm>
            <a:off x="627012" y="3429000"/>
            <a:ext cx="9573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Usage :</a:t>
            </a:r>
            <a:endParaRPr lang="th-TH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A590F1-3C2A-B719-11F7-F7C86916A862}"/>
              </a:ext>
            </a:extLst>
          </p:cNvPr>
          <p:cNvSpPr txBox="1"/>
          <p:nvPr/>
        </p:nvSpPr>
        <p:spPr>
          <a:xfrm>
            <a:off x="8095376" y="3761371"/>
            <a:ext cx="122020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Result :</a:t>
            </a:r>
          </a:p>
          <a:p>
            <a:r>
              <a:rPr lang="th-TH" sz="3600" dirty="0"/>
              <a:t>12</a:t>
            </a:r>
          </a:p>
          <a:p>
            <a:r>
              <a:rPr lang="th-TH" sz="3600" dirty="0"/>
              <a:t>15</a:t>
            </a:r>
          </a:p>
          <a:p>
            <a:r>
              <a:rPr lang="th-TH" sz="3600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40515433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1DD5B0-6939-92E8-4E83-B306CDDCA2B1}"/>
              </a:ext>
            </a:extLst>
          </p:cNvPr>
          <p:cNvSpPr txBox="1"/>
          <p:nvPr/>
        </p:nvSpPr>
        <p:spPr>
          <a:xfrm>
            <a:off x="184558" y="146698"/>
            <a:ext cx="10469460" cy="1323439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myType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myType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multiple(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myType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myType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myType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=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E20B27-1EE7-ED08-A688-05E02C465491}"/>
              </a:ext>
            </a:extLst>
          </p:cNvPr>
          <p:cNvSpPr txBox="1"/>
          <p:nvPr/>
        </p:nvSpPr>
        <p:spPr>
          <a:xfrm>
            <a:off x="2810312" y="2509997"/>
            <a:ext cx="6094602" cy="523220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  = multiple&lt;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1FFBC1-571F-A9AA-4B35-B3678133AF24}"/>
              </a:ext>
            </a:extLst>
          </p:cNvPr>
          <p:cNvSpPr txBox="1"/>
          <p:nvPr/>
        </p:nvSpPr>
        <p:spPr>
          <a:xfrm>
            <a:off x="184558" y="1747115"/>
            <a:ext cx="106100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Replace “</a:t>
            </a:r>
            <a:r>
              <a:rPr lang="en-US" sz="3200" dirty="0" err="1"/>
              <a:t>myType</a:t>
            </a:r>
            <a:r>
              <a:rPr lang="en-US" sz="3200" dirty="0"/>
              <a:t>” with input type (int) / </a:t>
            </a:r>
            <a:r>
              <a:rPr lang="th-TH" sz="3200" dirty="0"/>
              <a:t>เปลี่ยน </a:t>
            </a:r>
            <a:r>
              <a:rPr lang="en-US" sz="3200" dirty="0"/>
              <a:t>“</a:t>
            </a:r>
            <a:r>
              <a:rPr lang="en-US" sz="3200" dirty="0" err="1"/>
              <a:t>myType</a:t>
            </a:r>
            <a:r>
              <a:rPr lang="th-TH" sz="3200" dirty="0"/>
              <a:t>. ให้เป็น </a:t>
            </a:r>
            <a:r>
              <a:rPr lang="en-US" sz="3200" dirty="0"/>
              <a:t>type </a:t>
            </a:r>
            <a:r>
              <a:rPr lang="th-TH" sz="3200" dirty="0"/>
              <a:t>ที่ใส่เข้าไป </a:t>
            </a:r>
            <a:r>
              <a:rPr lang="en-US" sz="3200" dirty="0"/>
              <a:t>(int)</a:t>
            </a:r>
            <a:r>
              <a:rPr lang="th-TH" sz="3200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7DE362-8183-6585-C064-B1F30DD49A55}"/>
              </a:ext>
            </a:extLst>
          </p:cNvPr>
          <p:cNvSpPr txBox="1"/>
          <p:nvPr/>
        </p:nvSpPr>
        <p:spPr>
          <a:xfrm>
            <a:off x="2810312" y="4189949"/>
            <a:ext cx="6094602" cy="1815882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multiply(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= </a:t>
            </a:r>
            <a:r>
              <a:rPr lang="en-US" sz="2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A4E7EF-8C19-0165-24DA-062F4D8DDF49}"/>
              </a:ext>
            </a:extLst>
          </p:cNvPr>
          <p:cNvCxnSpPr>
            <a:stCxn id="6" idx="2"/>
            <a:endCxn id="9" idx="0"/>
          </p:cNvCxnSpPr>
          <p:nvPr/>
        </p:nvCxnSpPr>
        <p:spPr>
          <a:xfrm>
            <a:off x="5857613" y="3033217"/>
            <a:ext cx="0" cy="115673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8113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59E68E-057D-EEDB-711E-FF3CC3563491}"/>
              </a:ext>
            </a:extLst>
          </p:cNvPr>
          <p:cNvSpPr txBox="1"/>
          <p:nvPr/>
        </p:nvSpPr>
        <p:spPr>
          <a:xfrm>
            <a:off x="245379" y="2604592"/>
            <a:ext cx="5850622" cy="830997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  = multiple&lt;</a:t>
            </a:r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= multiple&lt;</a:t>
            </a:r>
            <a:r>
              <a:rPr lang="fr-F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4EC346-6BCB-EF1E-5A75-540010179AF4}"/>
              </a:ext>
            </a:extLst>
          </p:cNvPr>
          <p:cNvSpPr txBox="1"/>
          <p:nvPr/>
        </p:nvSpPr>
        <p:spPr>
          <a:xfrm>
            <a:off x="5647887" y="330339"/>
            <a:ext cx="6094602" cy="1569660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multiply(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=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9CCA94-7D7D-C70E-F3A3-CE04289DB926}"/>
              </a:ext>
            </a:extLst>
          </p:cNvPr>
          <p:cNvSpPr txBox="1"/>
          <p:nvPr/>
        </p:nvSpPr>
        <p:spPr>
          <a:xfrm>
            <a:off x="5647887" y="4533898"/>
            <a:ext cx="6094602" cy="1569660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multiply(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=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B4B1610-330E-C55F-383C-821B60015C9A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001549" y="1115169"/>
            <a:ext cx="1646338" cy="148942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4CFD102-DB81-E0D4-5A7B-901820FA3BB8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110606" y="3429000"/>
            <a:ext cx="1537281" cy="188972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6844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85EB4-143B-3EF5-1CE1-96D214DA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type name no problem!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E5E477-A308-9047-A965-073B95DE007F}"/>
              </a:ext>
            </a:extLst>
          </p:cNvPr>
          <p:cNvSpPr txBox="1"/>
          <p:nvPr/>
        </p:nvSpPr>
        <p:spPr>
          <a:xfrm>
            <a:off x="1558674" y="2774226"/>
            <a:ext cx="9597006" cy="255454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fr-FR" sz="3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fr-FR" sz="3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32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3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fr-FR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multiple(</a:t>
            </a:r>
            <a:r>
              <a:rPr lang="fr-FR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3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</a:t>
            </a:r>
            <a:r>
              <a:rPr lang="fr-FR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3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 = </a:t>
            </a:r>
            <a:r>
              <a:rPr lang="fr-FR" sz="3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fr-FR" sz="3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c;</a:t>
            </a:r>
          </a:p>
          <a:p>
            <a:r>
              <a:rPr lang="fr-FR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642526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642C021-3B04-EFF4-2587-F32B05ED71D9}"/>
              </a:ext>
            </a:extLst>
          </p:cNvPr>
          <p:cNvSpPr txBox="1"/>
          <p:nvPr/>
        </p:nvSpPr>
        <p:spPr>
          <a:xfrm>
            <a:off x="706074" y="320457"/>
            <a:ext cx="10779852" cy="3108543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    = multiple&lt;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  = multiple&lt;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 = multiple&lt;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  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78B5A3-68D6-0F28-2DAC-47B6694D14B3}"/>
              </a:ext>
            </a:extLst>
          </p:cNvPr>
          <p:cNvSpPr txBox="1"/>
          <p:nvPr/>
        </p:nvSpPr>
        <p:spPr>
          <a:xfrm>
            <a:off x="706074" y="3690885"/>
            <a:ext cx="609460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/>
              <a:t>Result :</a:t>
            </a:r>
            <a:endParaRPr lang="th-TH" sz="4000" b="1" dirty="0"/>
          </a:p>
          <a:p>
            <a:r>
              <a:rPr lang="th-TH" sz="4000" b="1" dirty="0"/>
              <a:t>21</a:t>
            </a:r>
          </a:p>
          <a:p>
            <a:r>
              <a:rPr lang="th-TH" sz="4000" b="1" dirty="0"/>
              <a:t>24</a:t>
            </a:r>
          </a:p>
          <a:p>
            <a:r>
              <a:rPr lang="th-TH" sz="4000" b="1" dirty="0"/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1841567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8624-8861-903B-BBEC-4F120FDF9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Utility</a:t>
            </a:r>
            <a:endParaRPr lang="th-TH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CC9EA-20F2-06C4-FBA1-76E50B357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600" dirty="0"/>
              <a:t>- static variable</a:t>
            </a:r>
          </a:p>
          <a:p>
            <a:pPr marL="0" indent="0">
              <a:buNone/>
            </a:pPr>
            <a:r>
              <a:rPr lang="en-US" sz="6600" dirty="0"/>
              <a:t>- Templates</a:t>
            </a:r>
            <a:endParaRPr lang="th-TH" sz="6600" dirty="0"/>
          </a:p>
        </p:txBody>
      </p:sp>
    </p:spTree>
    <p:extLst>
      <p:ext uri="{BB962C8B-B14F-4D97-AF65-F5344CB8AC3E}">
        <p14:creationId xmlns:p14="http://schemas.microsoft.com/office/powerpoint/2010/main" val="78254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CBF48-3D59-AACE-8BEC-DC744C5ACE5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48817" y="102637"/>
            <a:ext cx="10058400" cy="952954"/>
          </a:xfrm>
        </p:spPr>
        <p:txBody>
          <a:bodyPr/>
          <a:lstStyle/>
          <a:p>
            <a:r>
              <a:rPr lang="en-US" dirty="0"/>
              <a:t>Another example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727A5E-6BE1-8684-07A8-4F9A68F3F890}"/>
              </a:ext>
            </a:extLst>
          </p:cNvPr>
          <p:cNvSpPr txBox="1"/>
          <p:nvPr/>
        </p:nvSpPr>
        <p:spPr>
          <a:xfrm>
            <a:off x="1706538" y="1055591"/>
            <a:ext cx="8267971" cy="5262979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selection_sort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sz="24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j=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i;j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;j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[j] &lt;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j;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355674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70D950-7F2F-89D6-EFCC-3A3DA59DBE41}"/>
              </a:ext>
            </a:extLst>
          </p:cNvPr>
          <p:cNvSpPr txBox="1"/>
          <p:nvPr/>
        </p:nvSpPr>
        <p:spPr>
          <a:xfrm>
            <a:off x="469785" y="418693"/>
            <a:ext cx="11090244" cy="2677656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en-US" sz="2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print_array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[],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sz="28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2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&lt;&lt;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4ED7E7-FF7D-AF19-396E-B5707D4FF693}"/>
              </a:ext>
            </a:extLst>
          </p:cNvPr>
          <p:cNvSpPr txBox="1"/>
          <p:nvPr/>
        </p:nvSpPr>
        <p:spPr>
          <a:xfrm>
            <a:off x="763398" y="3867325"/>
            <a:ext cx="992130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4800" dirty="0"/>
              <a:t>Sort and print function can handle all of data type</a:t>
            </a:r>
          </a:p>
          <a:p>
            <a:pPr marL="285750" indent="-285750">
              <a:buFontTx/>
              <a:buChar char="-"/>
            </a:pPr>
            <a:r>
              <a:rPr lang="th-TH" sz="4800" dirty="0"/>
              <a:t>ฟังก์ชัน </a:t>
            </a:r>
            <a:r>
              <a:rPr lang="en-US" sz="4800" dirty="0"/>
              <a:t>sort </a:t>
            </a:r>
            <a:r>
              <a:rPr lang="th-TH" sz="4800" dirty="0"/>
              <a:t>และ </a:t>
            </a:r>
            <a:r>
              <a:rPr lang="en-US" sz="4800" dirty="0"/>
              <a:t>print </a:t>
            </a:r>
            <a:r>
              <a:rPr lang="th-TH" sz="4800" dirty="0"/>
              <a:t>สามารถรองรับตัวแปรได้ทุกชนิด</a:t>
            </a:r>
          </a:p>
        </p:txBody>
      </p:sp>
    </p:spTree>
    <p:extLst>
      <p:ext uri="{BB962C8B-B14F-4D97-AF65-F5344CB8AC3E}">
        <p14:creationId xmlns:p14="http://schemas.microsoft.com/office/powerpoint/2010/main" val="21513148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5129E3-B557-22D0-6FAF-09E4D2FC4EF3}"/>
              </a:ext>
            </a:extLst>
          </p:cNvPr>
          <p:cNvSpPr txBox="1"/>
          <p:nvPr/>
        </p:nvSpPr>
        <p:spPr>
          <a:xfrm>
            <a:off x="257262" y="182990"/>
            <a:ext cx="11677476" cy="452431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= {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u'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= {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5.3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6.4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8.3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6.5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9.3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4.4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2.6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selection_sort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my_int,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)/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print_array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my_int,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)/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selection_sort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my_char,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)/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print_array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my_char,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)/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selection_sort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my_double,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)/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print_array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my_double,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)/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E45E1D-9685-7B37-4FFF-0D1993FD148F}"/>
              </a:ext>
            </a:extLst>
          </p:cNvPr>
          <p:cNvSpPr txBox="1"/>
          <p:nvPr/>
        </p:nvSpPr>
        <p:spPr>
          <a:xfrm>
            <a:off x="3374471" y="4920684"/>
            <a:ext cx="4267899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th-TH" sz="3600" dirty="0"/>
              <a:t>1 2 3 4 5 6 8 9 11 </a:t>
            </a:r>
          </a:p>
          <a:p>
            <a:r>
              <a:rPr lang="th-TH" sz="3600" dirty="0"/>
              <a:t>a e i o u</a:t>
            </a:r>
          </a:p>
          <a:p>
            <a:r>
              <a:rPr lang="th-TH" sz="3600" dirty="0"/>
              <a:t>1.2 2.6 4.4 5.3 6.4 6.5 8.3 9.3</a:t>
            </a:r>
          </a:p>
        </p:txBody>
      </p:sp>
    </p:spTree>
    <p:extLst>
      <p:ext uri="{BB962C8B-B14F-4D97-AF65-F5344CB8AC3E}">
        <p14:creationId xmlns:p14="http://schemas.microsoft.com/office/powerpoint/2010/main" val="1378231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0C4AC-22A3-3259-2B04-4C53AF88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interested question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B90A1-4FC5-C524-9E8E-BFF13C794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6976" y="1837345"/>
            <a:ext cx="9899008" cy="4369491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fr-F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prototype_calculator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operate_count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fr-FR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fr-FR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4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= 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subtract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4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= 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4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= 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fr-FR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x1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x2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x3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x4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x5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= 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3782729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8CA05311-B8A9-30D7-96E3-1E678E49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650" y="742950"/>
            <a:ext cx="3209202" cy="3672000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1968C065-2889-2A19-74E8-2415E7DD9E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178" y="742950"/>
            <a:ext cx="3209202" cy="3672000"/>
          </a:xfrm>
          <a:prstGeom prst="rect">
            <a:avLst/>
          </a:prstGeom>
        </p:spPr>
      </p:pic>
      <p:pic>
        <p:nvPicPr>
          <p:cNvPr id="11" name="Picture 10" descr="A picture containing diagram&#10;&#10;Description automatically generated">
            <a:extLst>
              <a:ext uri="{FF2B5EF4-FFF2-40B4-BE49-F238E27FC236}">
                <a16:creationId xmlns:a16="http://schemas.microsoft.com/office/drawing/2014/main" id="{B0BD0541-81D9-1E44-4854-2F2C999329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06" y="742950"/>
            <a:ext cx="3209202" cy="3672000"/>
          </a:xfrm>
          <a:prstGeom prst="rect">
            <a:avLst/>
          </a:prstGeom>
        </p:spPr>
      </p:pic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685A13C1-B422-55A7-BC89-6069B8ACF4E5}"/>
              </a:ext>
            </a:extLst>
          </p:cNvPr>
          <p:cNvCxnSpPr>
            <a:endCxn id="11" idx="2"/>
          </p:cNvCxnSpPr>
          <p:nvPr/>
        </p:nvCxnSpPr>
        <p:spPr>
          <a:xfrm flipV="1">
            <a:off x="6096000" y="4414950"/>
            <a:ext cx="3350307" cy="1176225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978FFF94-3193-825A-DE6A-1F4E21C6EC6F}"/>
              </a:ext>
            </a:extLst>
          </p:cNvPr>
          <p:cNvCxnSpPr>
            <a:endCxn id="5" idx="2"/>
          </p:cNvCxnSpPr>
          <p:nvPr/>
        </p:nvCxnSpPr>
        <p:spPr>
          <a:xfrm rot="10800000">
            <a:off x="2895252" y="4414951"/>
            <a:ext cx="3200749" cy="1176225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7FA950B-1AA3-CEBC-5DC6-FF4D8A0A34CD}"/>
              </a:ext>
            </a:extLst>
          </p:cNvPr>
          <p:cNvCxnSpPr/>
          <p:nvPr/>
        </p:nvCxnSpPr>
        <p:spPr>
          <a:xfrm flipV="1">
            <a:off x="6096000" y="4414950"/>
            <a:ext cx="0" cy="11762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8BB8BC9-E8C8-2C84-EAED-B7A5B99F5728}"/>
              </a:ext>
            </a:extLst>
          </p:cNvPr>
          <p:cNvSpPr txBox="1"/>
          <p:nvPr/>
        </p:nvSpPr>
        <p:spPr>
          <a:xfrm>
            <a:off x="3852816" y="5129510"/>
            <a:ext cx="4992072" cy="92333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5400" dirty="0"/>
              <a:t>Shared static member?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32215190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E6D5-CB31-E65B-E087-E1F24FA53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C++</a:t>
            </a:r>
            <a:endParaRPr lang="th-TH" sz="8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263B0-B34C-CE55-3690-53EBED711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9600" dirty="0"/>
              <a:t>- NO!</a:t>
            </a:r>
          </a:p>
          <a:p>
            <a:r>
              <a:rPr lang="en-US" sz="9600" dirty="0"/>
              <a:t>- </a:t>
            </a:r>
            <a:r>
              <a:rPr lang="th-TH" sz="9600" dirty="0"/>
              <a:t>ไม่</a:t>
            </a:r>
          </a:p>
        </p:txBody>
      </p:sp>
    </p:spTree>
    <p:extLst>
      <p:ext uri="{BB962C8B-B14F-4D97-AF65-F5344CB8AC3E}">
        <p14:creationId xmlns:p14="http://schemas.microsoft.com/office/powerpoint/2010/main" val="35836974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6FFBA36-9012-F731-9001-EBBCAB80D10C}"/>
              </a:ext>
            </a:extLst>
          </p:cNvPr>
          <p:cNvSpPr txBox="1"/>
          <p:nvPr/>
        </p:nvSpPr>
        <p:spPr>
          <a:xfrm>
            <a:off x="748145" y="688400"/>
            <a:ext cx="1185948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universal_calculator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universal_calculator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float_calculator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universal_calculator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double_calculator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universal_calculator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char_calculator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603A08-4798-1E84-B776-B109B0CEEF3B}"/>
              </a:ext>
            </a:extLst>
          </p:cNvPr>
          <p:cNvSpPr txBox="1"/>
          <p:nvPr/>
        </p:nvSpPr>
        <p:spPr>
          <a:xfrm>
            <a:off x="1071418" y="3477491"/>
            <a:ext cx="995496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- Each object is in </a:t>
            </a:r>
            <a:r>
              <a:rPr lang="en-US" sz="7200" b="1" u="sng" dirty="0"/>
              <a:t>individual</a:t>
            </a:r>
            <a:r>
              <a:rPr lang="en-US" sz="7200" dirty="0"/>
              <a:t> class</a:t>
            </a:r>
          </a:p>
          <a:p>
            <a:r>
              <a:rPr lang="en-US" sz="7200" dirty="0"/>
              <a:t>- object </a:t>
            </a:r>
            <a:r>
              <a:rPr lang="th-TH" sz="7200" dirty="0"/>
              <a:t>แต่ละตัวอยู่คนละ </a:t>
            </a:r>
            <a:r>
              <a:rPr lang="en-US" sz="7200" dirty="0"/>
              <a:t>class </a:t>
            </a:r>
            <a:r>
              <a:rPr lang="th-TH" sz="7200" dirty="0"/>
              <a:t>กัน</a:t>
            </a:r>
          </a:p>
        </p:txBody>
      </p:sp>
    </p:spTree>
    <p:extLst>
      <p:ext uri="{BB962C8B-B14F-4D97-AF65-F5344CB8AC3E}">
        <p14:creationId xmlns:p14="http://schemas.microsoft.com/office/powerpoint/2010/main" val="20087586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660D93-8B91-B86E-52B0-A499BC953E2B}"/>
              </a:ext>
            </a:extLst>
          </p:cNvPr>
          <p:cNvSpPr txBox="1"/>
          <p:nvPr/>
        </p:nvSpPr>
        <p:spPr>
          <a:xfrm>
            <a:off x="905163" y="632890"/>
            <a:ext cx="1038167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universal_calculator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&gt;::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operator_count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universal_calculator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&gt;::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operator_count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universal_calculator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&gt;::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operator_count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universal_calculator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&gt;::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operator_count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D9524-AE0B-2DA1-C29A-D275E38CBB66}"/>
              </a:ext>
            </a:extLst>
          </p:cNvPr>
          <p:cNvSpPr txBox="1"/>
          <p:nvPr/>
        </p:nvSpPr>
        <p:spPr>
          <a:xfrm>
            <a:off x="3306618" y="3178122"/>
            <a:ext cx="622638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- Individual item</a:t>
            </a:r>
          </a:p>
          <a:p>
            <a:r>
              <a:rPr lang="en-US" sz="9600" dirty="0"/>
              <a:t>- </a:t>
            </a:r>
            <a:r>
              <a:rPr lang="th-TH" sz="9600" dirty="0"/>
              <a:t>คนละตัวแปร</a:t>
            </a:r>
          </a:p>
        </p:txBody>
      </p:sp>
    </p:spTree>
    <p:extLst>
      <p:ext uri="{BB962C8B-B14F-4D97-AF65-F5344CB8AC3E}">
        <p14:creationId xmlns:p14="http://schemas.microsoft.com/office/powerpoint/2010/main" val="42169971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4AF8-DAB6-A4C7-B77E-7347B6728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3800" dirty="0"/>
              <a:t>LAB</a:t>
            </a:r>
            <a:endParaRPr lang="th-TH" sz="13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8CA1D-B2DE-B7CB-9E07-70BA8049D8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47571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70B6A-B740-28C1-481B-0B28EFFC0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static variable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463D2-190C-4A60-1C93-6E05D5E7F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one variable for a class (like a global variable)</a:t>
            </a:r>
          </a:p>
          <a:p>
            <a:r>
              <a:rPr lang="en-US" sz="5400" dirty="0"/>
              <a:t>- </a:t>
            </a:r>
            <a:r>
              <a:rPr lang="th-TH" sz="5400" dirty="0"/>
              <a:t>เป็นตัวแปรตัวเดียวที่ใช้ได้กับทั้ง </a:t>
            </a:r>
            <a:r>
              <a:rPr lang="en-US" sz="5400" dirty="0"/>
              <a:t>class (</a:t>
            </a:r>
            <a:r>
              <a:rPr lang="th-TH" sz="5400" dirty="0"/>
              <a:t>เหมือนกับ </a:t>
            </a:r>
            <a:r>
              <a:rPr lang="en-US" sz="5400" dirty="0"/>
              <a:t>global variable)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4250880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D99F43CF-1920-3C78-9B61-C880D5EBE3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01" y="478172"/>
            <a:ext cx="2998802" cy="53312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078ADD-1EB4-A62A-34C5-04538FE4C07B}"/>
              </a:ext>
            </a:extLst>
          </p:cNvPr>
          <p:cNvSpPr txBox="1"/>
          <p:nvPr/>
        </p:nvSpPr>
        <p:spPr>
          <a:xfrm>
            <a:off x="9597004" y="736499"/>
            <a:ext cx="1577131" cy="923330"/>
          </a:xfrm>
          <a:prstGeom prst="rect">
            <a:avLst/>
          </a:prstGeom>
          <a:solidFill>
            <a:srgbClr val="FF9999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S1</a:t>
            </a:r>
            <a:endParaRPr lang="th-TH" sz="54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7B398A-E37C-C1C6-9953-60E2FA15D029}"/>
              </a:ext>
            </a:extLst>
          </p:cNvPr>
          <p:cNvSpPr txBox="1"/>
          <p:nvPr/>
        </p:nvSpPr>
        <p:spPr>
          <a:xfrm>
            <a:off x="9597002" y="3971853"/>
            <a:ext cx="1577131" cy="923330"/>
          </a:xfrm>
          <a:prstGeom prst="rect">
            <a:avLst/>
          </a:prstGeom>
          <a:solidFill>
            <a:srgbClr val="FF9999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S4</a:t>
            </a:r>
            <a:endParaRPr lang="th-TH" sz="54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2EC76F-B8C8-A2C2-EA72-82B83FC8FC95}"/>
              </a:ext>
            </a:extLst>
          </p:cNvPr>
          <p:cNvSpPr txBox="1"/>
          <p:nvPr/>
        </p:nvSpPr>
        <p:spPr>
          <a:xfrm>
            <a:off x="9597003" y="1811688"/>
            <a:ext cx="1577131" cy="923330"/>
          </a:xfrm>
          <a:prstGeom prst="rect">
            <a:avLst/>
          </a:prstGeom>
          <a:solidFill>
            <a:srgbClr val="FF9999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S2</a:t>
            </a:r>
            <a:endParaRPr lang="th-TH" sz="54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4908D2-11B2-EA7B-9098-FD07F5D5D5C3}"/>
              </a:ext>
            </a:extLst>
          </p:cNvPr>
          <p:cNvSpPr txBox="1"/>
          <p:nvPr/>
        </p:nvSpPr>
        <p:spPr>
          <a:xfrm>
            <a:off x="9597003" y="2886877"/>
            <a:ext cx="1577131" cy="923330"/>
          </a:xfrm>
          <a:prstGeom prst="rect">
            <a:avLst/>
          </a:prstGeom>
          <a:solidFill>
            <a:srgbClr val="FF9999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S3</a:t>
            </a:r>
            <a:endParaRPr lang="th-TH" sz="54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CC1AE8-1655-3112-EC26-5B28CDF9FD2C}"/>
              </a:ext>
            </a:extLst>
          </p:cNvPr>
          <p:cNvSpPr txBox="1"/>
          <p:nvPr/>
        </p:nvSpPr>
        <p:spPr>
          <a:xfrm>
            <a:off x="9597002" y="5047042"/>
            <a:ext cx="1577131" cy="923330"/>
          </a:xfrm>
          <a:prstGeom prst="rect">
            <a:avLst/>
          </a:prstGeom>
          <a:solidFill>
            <a:srgbClr val="FF9999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S5</a:t>
            </a:r>
            <a:endParaRPr lang="th-TH" sz="5400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7C9F580-28BC-8660-1EFA-509F1CEAE12B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3726503" y="1198164"/>
            <a:ext cx="5870501" cy="1945610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CF1282-F6AD-252E-4DDA-3D43714CB0A1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 flipV="1">
            <a:off x="3726503" y="2273353"/>
            <a:ext cx="5870500" cy="870421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0D2478D-98D2-0EEA-09F7-75A4B948A6D4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726503" y="3143774"/>
            <a:ext cx="5870500" cy="204768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F458E8-0C23-BFC8-9E6A-647CABE22407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3726503" y="3143774"/>
            <a:ext cx="5870499" cy="1289744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0187A70-B620-9235-2FBB-7E8C69A1F84D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>
            <a:off x="3726503" y="3143774"/>
            <a:ext cx="5870499" cy="2364933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D4C009B-8E4A-23FD-506D-832D65AD9332}"/>
              </a:ext>
            </a:extLst>
          </p:cNvPr>
          <p:cNvSpPr txBox="1"/>
          <p:nvPr/>
        </p:nvSpPr>
        <p:spPr>
          <a:xfrm>
            <a:off x="9806722" y="28613"/>
            <a:ext cx="11576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object</a:t>
            </a:r>
            <a:endParaRPr lang="th-TH" sz="4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D2407A-34D8-7C19-6177-86DAD072921E}"/>
              </a:ext>
            </a:extLst>
          </p:cNvPr>
          <p:cNvSpPr txBox="1"/>
          <p:nvPr/>
        </p:nvSpPr>
        <p:spPr>
          <a:xfrm>
            <a:off x="3726502" y="1519300"/>
            <a:ext cx="33842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Each Object component</a:t>
            </a:r>
            <a:endParaRPr lang="th-TH" sz="32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1B7A36-E5C5-D937-680A-6EC60E039EF6}"/>
              </a:ext>
            </a:extLst>
          </p:cNvPr>
          <p:cNvSpPr txBox="1"/>
          <p:nvPr/>
        </p:nvSpPr>
        <p:spPr>
          <a:xfrm>
            <a:off x="3726502" y="4719164"/>
            <a:ext cx="37353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Common class component</a:t>
            </a:r>
            <a:endParaRPr lang="th-TH" sz="3200" b="1" dirty="0"/>
          </a:p>
        </p:txBody>
      </p:sp>
    </p:spTree>
    <p:extLst>
      <p:ext uri="{BB962C8B-B14F-4D97-AF65-F5344CB8AC3E}">
        <p14:creationId xmlns:p14="http://schemas.microsoft.com/office/powerpoint/2010/main" val="1043795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E795ADB-EDF5-1176-97AE-647C175B511C}"/>
              </a:ext>
            </a:extLst>
          </p:cNvPr>
          <p:cNvSpPr txBox="1"/>
          <p:nvPr/>
        </p:nvSpPr>
        <p:spPr>
          <a:xfrm>
            <a:off x="1097280" y="3547464"/>
            <a:ext cx="8365502" cy="255454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playing_limit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playing_count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80BB7A1-A593-1441-ABAB-B3B9B0C04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  <a:endParaRPr lang="th-TH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2E7F55E-BDEA-B062-4267-B8E31A466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252029"/>
          </a:xfrm>
        </p:spPr>
        <p:txBody>
          <a:bodyPr>
            <a:normAutofit/>
          </a:bodyPr>
          <a:lstStyle/>
          <a:p>
            <a:r>
              <a:rPr lang="en-US" sz="3200" dirty="0"/>
              <a:t>Static variable </a:t>
            </a:r>
            <a:r>
              <a:rPr lang="en-US" sz="3200" dirty="0">
                <a:solidFill>
                  <a:schemeClr val="tx1"/>
                </a:solidFill>
              </a:rPr>
              <a:t>declaration </a:t>
            </a:r>
            <a:endParaRPr lang="th-TH" sz="3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521AF5-0D64-F8B1-BABD-2ED6C9C6D4C7}"/>
              </a:ext>
            </a:extLst>
          </p:cNvPr>
          <p:cNvSpPr txBox="1"/>
          <p:nvPr/>
        </p:nvSpPr>
        <p:spPr>
          <a:xfrm>
            <a:off x="1097280" y="2471748"/>
            <a:ext cx="7501436" cy="584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variable declaration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C5FFA1-C4C8-616A-A239-A59DADE01CFA}"/>
              </a:ext>
            </a:extLst>
          </p:cNvPr>
          <p:cNvSpPr txBox="1"/>
          <p:nvPr/>
        </p:nvSpPr>
        <p:spPr>
          <a:xfrm>
            <a:off x="10347190" y="6386731"/>
            <a:ext cx="16169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6_1_</a:t>
            </a:r>
            <a:r>
              <a:rPr lang="th-TH" dirty="0" err="1"/>
              <a:t>static</a:t>
            </a:r>
            <a:r>
              <a:rPr lang="th-TH" dirty="0"/>
              <a:t>_</a:t>
            </a:r>
            <a:r>
              <a:rPr lang="th-TH" dirty="0" err="1"/>
              <a:t>variable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864514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42C2E-3889-2C61-EDE7-DEB07A90B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ED1CBA-9543-5ADA-4180-B648DF96D6C3}"/>
              </a:ext>
            </a:extLst>
          </p:cNvPr>
          <p:cNvSpPr txBox="1"/>
          <p:nvPr/>
        </p:nvSpPr>
        <p:spPr>
          <a:xfrm>
            <a:off x="1210111" y="1876442"/>
            <a:ext cx="8059723" cy="3108543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en-US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init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en-US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init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playing_limit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en-US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init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main(){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986232-6A79-B4E9-26A0-23E91A3E95E0}"/>
              </a:ext>
            </a:extLst>
          </p:cNvPr>
          <p:cNvSpPr txBox="1"/>
          <p:nvPr/>
        </p:nvSpPr>
        <p:spPr>
          <a:xfrm>
            <a:off x="9714451" y="2861327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Result : 0</a:t>
            </a:r>
            <a:endParaRPr lang="th-TH" sz="4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CB1393-D9BA-A96A-4BF8-F074DA7BE2BF}"/>
              </a:ext>
            </a:extLst>
          </p:cNvPr>
          <p:cNvSpPr txBox="1"/>
          <p:nvPr/>
        </p:nvSpPr>
        <p:spPr>
          <a:xfrm>
            <a:off x="1210111" y="4984985"/>
            <a:ext cx="67594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4000" dirty="0"/>
              <a:t>Must initialize outside of main</a:t>
            </a:r>
          </a:p>
          <a:p>
            <a:pPr marL="285750" indent="-285750">
              <a:buFontTx/>
              <a:buChar char="-"/>
            </a:pPr>
            <a:r>
              <a:rPr lang="th-TH" sz="4000" dirty="0"/>
              <a:t>ต้องกำหนดค่าเริ่มต้นนอกฟังก์ชัน </a:t>
            </a:r>
            <a:r>
              <a:rPr lang="en-US" sz="4000" dirty="0"/>
              <a:t>main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1925634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7E099-ACFD-003E-05EB-F55D4C66B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78E7E4-3ADD-00DC-0A4D-2BE2A0D97304}"/>
              </a:ext>
            </a:extLst>
          </p:cNvPr>
          <p:cNvSpPr txBox="1"/>
          <p:nvPr/>
        </p:nvSpPr>
        <p:spPr>
          <a:xfrm>
            <a:off x="768430" y="2518335"/>
            <a:ext cx="5649147" cy="1815882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sound(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name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77E6CAAC-6629-D5ED-FB68-F250E753CF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4689" y="763398"/>
            <a:ext cx="2998802" cy="533120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E2ACAC-CF49-449D-A4BD-9B6125D31B48}"/>
              </a:ext>
            </a:extLst>
          </p:cNvPr>
          <p:cNvCxnSpPr>
            <a:cxnSpLocks/>
          </p:cNvCxnSpPr>
          <p:nvPr/>
        </p:nvCxnSpPr>
        <p:spPr>
          <a:xfrm flipV="1">
            <a:off x="5041783" y="1954635"/>
            <a:ext cx="4110606" cy="126673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8BF67B7-AB03-5E3B-86A5-B7F870591355}"/>
              </a:ext>
            </a:extLst>
          </p:cNvPr>
          <p:cNvCxnSpPr>
            <a:cxnSpLocks/>
          </p:cNvCxnSpPr>
          <p:nvPr/>
        </p:nvCxnSpPr>
        <p:spPr>
          <a:xfrm>
            <a:off x="5192785" y="3636629"/>
            <a:ext cx="3892492" cy="148065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1D3BF28-68D3-C080-009A-7829C74312C4}"/>
              </a:ext>
            </a:extLst>
          </p:cNvPr>
          <p:cNvSpPr txBox="1"/>
          <p:nvPr/>
        </p:nvSpPr>
        <p:spPr>
          <a:xfrm>
            <a:off x="32716" y="5134062"/>
            <a:ext cx="91121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b="1" dirty="0"/>
              <a:t>Unlike normal attribute static member call common data of its class</a:t>
            </a:r>
          </a:p>
          <a:p>
            <a:pPr marL="457200" indent="-457200">
              <a:buFontTx/>
              <a:buChar char="-"/>
            </a:pPr>
            <a:r>
              <a:rPr lang="th-TH" sz="2800" b="1" dirty="0"/>
              <a:t>ไม่เหมือนกับตัวแปรทั่วไป ตัวแปร </a:t>
            </a:r>
            <a:r>
              <a:rPr lang="en-US" sz="2800" b="1" dirty="0"/>
              <a:t>static </a:t>
            </a:r>
            <a:r>
              <a:rPr lang="th-TH" sz="2800" b="1" dirty="0"/>
              <a:t>จะไปเรียกข้อมูลที่ใช่ร่วมกันใน </a:t>
            </a:r>
            <a:r>
              <a:rPr lang="en-US" sz="2800" b="1" dirty="0"/>
              <a:t>class</a:t>
            </a:r>
          </a:p>
          <a:p>
            <a:pPr marL="457200" indent="-457200">
              <a:buFontTx/>
              <a:buChar char="-"/>
            </a:pPr>
            <a:endParaRPr lang="th-TH" sz="2800" b="1" dirty="0"/>
          </a:p>
        </p:txBody>
      </p:sp>
    </p:spTree>
    <p:extLst>
      <p:ext uri="{BB962C8B-B14F-4D97-AF65-F5344CB8AC3E}">
        <p14:creationId xmlns:p14="http://schemas.microsoft.com/office/powerpoint/2010/main" val="2054299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7CB842-EFCB-D024-85A0-259893FEFB06}"/>
              </a:ext>
            </a:extLst>
          </p:cNvPr>
          <p:cNvSpPr txBox="1"/>
          <p:nvPr/>
        </p:nvSpPr>
        <p:spPr>
          <a:xfrm>
            <a:off x="377505" y="148812"/>
            <a:ext cx="8103765" cy="440120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s1(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Som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san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s2(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"Jai sang ma"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s3(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"s3"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s4(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"s4"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s5(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"s5"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s6(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"s6"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sound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sound_count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92DF81-880D-C96F-AE9C-D99FF9282895}"/>
              </a:ext>
            </a:extLst>
          </p:cNvPr>
          <p:cNvSpPr txBox="1"/>
          <p:nvPr/>
        </p:nvSpPr>
        <p:spPr>
          <a:xfrm>
            <a:off x="596075" y="4874003"/>
            <a:ext cx="22637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Result :	0</a:t>
            </a:r>
          </a:p>
          <a:p>
            <a:r>
              <a:rPr lang="en-US" sz="4800" b="1" dirty="0"/>
              <a:t>          	6</a:t>
            </a:r>
            <a:endParaRPr lang="th-TH" sz="4800" b="1" dirty="0"/>
          </a:p>
        </p:txBody>
      </p:sp>
      <p:pic>
        <p:nvPicPr>
          <p:cNvPr id="8" name="Picture 7" descr="Text&#10;&#10;Description automatically generated with low confidence">
            <a:extLst>
              <a:ext uri="{FF2B5EF4-FFF2-40B4-BE49-F238E27FC236}">
                <a16:creationId xmlns:a16="http://schemas.microsoft.com/office/drawing/2014/main" id="{4587FB59-2008-FABF-3449-32621E352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708" y="344473"/>
            <a:ext cx="4029075" cy="2228850"/>
          </a:xfrm>
          <a:prstGeom prst="rect">
            <a:avLst/>
          </a:prstGeom>
        </p:spPr>
      </p:pic>
      <p:pic>
        <p:nvPicPr>
          <p:cNvPr id="10" name="Picture 9" descr="Text&#10;&#10;Description automatically generated with medium confidence">
            <a:extLst>
              <a:ext uri="{FF2B5EF4-FFF2-40B4-BE49-F238E27FC236}">
                <a16:creationId xmlns:a16="http://schemas.microsoft.com/office/drawing/2014/main" id="{FD84BF38-5AC7-30D2-9D00-12AB29581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707" y="4184533"/>
            <a:ext cx="4029075" cy="222885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097357F-17E3-6CED-9849-51EC2EE2301B}"/>
              </a:ext>
            </a:extLst>
          </p:cNvPr>
          <p:cNvCxnSpPr>
            <a:cxnSpLocks/>
          </p:cNvCxnSpPr>
          <p:nvPr/>
        </p:nvCxnSpPr>
        <p:spPr>
          <a:xfrm>
            <a:off x="5637402" y="444617"/>
            <a:ext cx="2650921" cy="813732"/>
          </a:xfrm>
          <a:prstGeom prst="straightConnector1">
            <a:avLst/>
          </a:prstGeom>
          <a:ln w="76200">
            <a:solidFill>
              <a:srgbClr val="F60000">
                <a:alpha val="78824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389350A-52E5-D924-FD95-C657D8960090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310231" y="4420998"/>
            <a:ext cx="2684476" cy="877960"/>
          </a:xfrm>
          <a:prstGeom prst="straightConnector1">
            <a:avLst/>
          </a:prstGeom>
          <a:ln w="76200">
            <a:solidFill>
              <a:srgbClr val="F60000">
                <a:alpha val="78824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698957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ustom 3">
      <a:majorFont>
        <a:latin typeface="TH Sarabun New"/>
        <a:ea typeface=""/>
        <a:cs typeface="TH Sarabun New"/>
      </a:majorFont>
      <a:minorFont>
        <a:latin typeface="TH Sarabun New"/>
        <a:ea typeface=""/>
        <a:cs typeface="TH Sarabun New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DC3DCE361500448B8B985A5E7644B9" ma:contentTypeVersion="8" ma:contentTypeDescription="Create a new document." ma:contentTypeScope="" ma:versionID="d1159ceccca026b5abfc0291de47cc19">
  <xsd:schema xmlns:xsd="http://www.w3.org/2001/XMLSchema" xmlns:xs="http://www.w3.org/2001/XMLSchema" xmlns:p="http://schemas.microsoft.com/office/2006/metadata/properties" xmlns:ns2="41afd702-de2b-438a-a687-05413d17710b" targetNamespace="http://schemas.microsoft.com/office/2006/metadata/properties" ma:root="true" ma:fieldsID="6a3424e753f6356b76cd9984e3443b98" ns2:_="">
    <xsd:import namespace="41afd702-de2b-438a-a687-05413d1771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afd702-de2b-438a-a687-05413d1771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4F7F6ED-5E31-4C43-A6F8-7795DD7FFB4F}"/>
</file>

<file path=customXml/itemProps2.xml><?xml version="1.0" encoding="utf-8"?>
<ds:datastoreItem xmlns:ds="http://schemas.openxmlformats.org/officeDocument/2006/customXml" ds:itemID="{46D1C421-0DB0-4B4E-BFB0-267B304FEB65}"/>
</file>

<file path=customXml/itemProps3.xml><?xml version="1.0" encoding="utf-8"?>
<ds:datastoreItem xmlns:ds="http://schemas.openxmlformats.org/officeDocument/2006/customXml" ds:itemID="{069BEED4-E974-4FC0-8904-B7D70A21F82A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3884</TotalTime>
  <Words>2196</Words>
  <Application>Microsoft Office PowerPoint</Application>
  <PresentationFormat>Widescreen</PresentationFormat>
  <Paragraphs>309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Consolas</vt:lpstr>
      <vt:lpstr>TH Sarabun New</vt:lpstr>
      <vt:lpstr>Inconsolata</vt:lpstr>
      <vt:lpstr>Calibri</vt:lpstr>
      <vt:lpstr>Retrospect</vt:lpstr>
      <vt:lpstr>OOP &amp; data struct  6. Utility </vt:lpstr>
      <vt:lpstr>PowerPoint Presentation</vt:lpstr>
      <vt:lpstr>Utility</vt:lpstr>
      <vt:lpstr>static variable</vt:lpstr>
      <vt:lpstr>PowerPoint Presentation</vt:lpstr>
      <vt:lpstr>Syntax</vt:lpstr>
      <vt:lpstr>usage</vt:lpstr>
      <vt:lpstr>Example</vt:lpstr>
      <vt:lpstr>PowerPoint Presentation</vt:lpstr>
      <vt:lpstr>PowerPoint Presentation</vt:lpstr>
      <vt:lpstr>warning</vt:lpstr>
      <vt:lpstr>Quiz</vt:lpstr>
      <vt:lpstr>Play method</vt:lpstr>
      <vt:lpstr>Stop method</vt:lpstr>
      <vt:lpstr>Another example</vt:lpstr>
      <vt:lpstr>Solution</vt:lpstr>
      <vt:lpstr>PowerPoint Presentation</vt:lpstr>
      <vt:lpstr>PowerPoint Presentation</vt:lpstr>
      <vt:lpstr>PowerPoint Presentation</vt:lpstr>
      <vt:lpstr>Static method</vt:lpstr>
      <vt:lpstr>Static member</vt:lpstr>
      <vt:lpstr>Templates</vt:lpstr>
      <vt:lpstr>Syntax</vt:lpstr>
      <vt:lpstr>Back to our friend</vt:lpstr>
      <vt:lpstr>Turn it into</vt:lpstr>
      <vt:lpstr>PowerPoint Presentation</vt:lpstr>
      <vt:lpstr>PowerPoint Presentation</vt:lpstr>
      <vt:lpstr>2 type name no problem!</vt:lpstr>
      <vt:lpstr>PowerPoint Presentation</vt:lpstr>
      <vt:lpstr>Another example</vt:lpstr>
      <vt:lpstr>PowerPoint Presentation</vt:lpstr>
      <vt:lpstr>PowerPoint Presentation</vt:lpstr>
      <vt:lpstr>interested question</vt:lpstr>
      <vt:lpstr>PowerPoint Presentation</vt:lpstr>
      <vt:lpstr>C++</vt:lpstr>
      <vt:lpstr>PowerPoint Presentation</vt:lpstr>
      <vt:lpstr>PowerPoint Presentation</vt:lpstr>
      <vt:lpstr>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&amp; data struct  1.introduction</dc:title>
  <dc:creator>Somsin Thongkrairat</dc:creator>
  <cp:lastModifiedBy>Somsin Thongkrairat</cp:lastModifiedBy>
  <cp:revision>256</cp:revision>
  <dcterms:created xsi:type="dcterms:W3CDTF">2022-12-25T05:12:11Z</dcterms:created>
  <dcterms:modified xsi:type="dcterms:W3CDTF">2023-02-14T07:24:22Z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0x01010065DC3DCE361500448B8B985A5E7644B9</vt:lpwstr>
  </property>
</Properties>
</file>

<file path=docProps/thumbnail.jpeg>
</file>